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9" r:id="rId5"/>
    <p:sldId id="332" r:id="rId6"/>
    <p:sldId id="274" r:id="rId7"/>
    <p:sldId id="289" r:id="rId8"/>
    <p:sldId id="333" r:id="rId9"/>
    <p:sldId id="325" r:id="rId10"/>
    <p:sldId id="324" r:id="rId11"/>
    <p:sldId id="336" r:id="rId12"/>
    <p:sldId id="341" r:id="rId13"/>
    <p:sldId id="343" r:id="rId14"/>
    <p:sldId id="334" r:id="rId15"/>
    <p:sldId id="335" r:id="rId16"/>
    <p:sldId id="338" r:id="rId17"/>
    <p:sldId id="340" r:id="rId18"/>
    <p:sldId id="329" r:id="rId19"/>
    <p:sldId id="323" r:id="rId20"/>
    <p:sldId id="328" r:id="rId21"/>
    <p:sldId id="271" r:id="rId22"/>
    <p:sldId id="272" r:id="rId23"/>
    <p:sldId id="34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Luis Cano" initials="JLC" lastIdx="1" clrIdx="0">
    <p:extLst>
      <p:ext uri="{19B8F6BF-5375-455C-9EA6-DF929625EA0E}">
        <p15:presenceInfo xmlns:p15="http://schemas.microsoft.com/office/powerpoint/2012/main" userId="S::joseluis.cano@next-step.es::9dbd2047-fd1b-4cd9-a511-5492161547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773"/>
    <a:srgbClr val="E7BFE8"/>
    <a:srgbClr val="CE88CB"/>
    <a:srgbClr val="B9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509" autoAdjust="0"/>
  </p:normalViewPr>
  <p:slideViewPr>
    <p:cSldViewPr snapToGrid="0">
      <p:cViewPr varScale="1">
        <p:scale>
          <a:sx n="114" d="100"/>
          <a:sy n="114" d="100"/>
        </p:scale>
        <p:origin x="1169" y="58"/>
      </p:cViewPr>
      <p:guideLst/>
    </p:cSldViewPr>
  </p:slideViewPr>
  <p:notesTextViewPr>
    <p:cViewPr>
      <p:scale>
        <a:sx n="3" d="2"/>
        <a:sy n="3" d="2"/>
      </p:scale>
      <p:origin x="0" y="-833"/>
    </p:cViewPr>
  </p:notesTextViewPr>
  <p:sorterViewPr>
    <p:cViewPr varScale="1">
      <p:scale>
        <a:sx n="100" d="100"/>
        <a:sy n="100" d="100"/>
      </p:scale>
      <p:origin x="0" y="-41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Sesión 1.- Buceando a fondo en el </a:t>
            </a:r>
            <a:r>
              <a:rPr lang="en-US" dirty="0"/>
              <a:t>Common Data Service</a:t>
            </a:r>
          </a:p>
          <a:p>
            <a:pPr lvl="1"/>
            <a:r>
              <a:rPr lang="es-ES" dirty="0"/>
              <a:t>Descubre los orígenes y las capacidades del </a:t>
            </a:r>
            <a:r>
              <a:rPr lang="en-US" dirty="0"/>
              <a:t>Common Data Service</a:t>
            </a:r>
            <a:r>
              <a:rPr lang="es-ES" dirty="0"/>
              <a:t>. </a:t>
            </a:r>
          </a:p>
          <a:p>
            <a:pPr lvl="1"/>
            <a:r>
              <a:rPr lang="es-ES" dirty="0"/>
              <a:t>En esta sesión descubriremos cómo el CDS es mucho más que una base de datos, los principales conceptos a la hora de modelar información, y algunos consejos prácticos para sacar el máximo partido de sus capacidades</a:t>
            </a:r>
            <a:r>
              <a:rPr lang="en-US" dirty="0"/>
              <a:t>.</a:t>
            </a:r>
          </a:p>
          <a:p>
            <a:r>
              <a:rPr lang="es-ES" dirty="0"/>
              <a:t>Sesión 2.- Power AI, tu nuevo amigo inteligente</a:t>
            </a:r>
          </a:p>
          <a:p>
            <a:pPr lvl="1"/>
            <a:r>
              <a:rPr lang="es-ES" dirty="0"/>
              <a:t>La Power </a:t>
            </a:r>
            <a:r>
              <a:rPr lang="en-US" dirty="0"/>
              <a:t>Platform</a:t>
            </a:r>
            <a:r>
              <a:rPr lang="es-ES" dirty="0"/>
              <a:t> esconde varias gemas ocultas. Una de las más interesantes, especialmente por su facilidad y potencia para enriquecer soluciones de manera directa es el AI </a:t>
            </a:r>
            <a:r>
              <a:rPr lang="en-US" dirty="0"/>
              <a:t>Builder</a:t>
            </a:r>
            <a:r>
              <a:rPr lang="es-ES" dirty="0"/>
              <a:t>. </a:t>
            </a:r>
          </a:p>
          <a:p>
            <a:pPr lvl="1"/>
            <a:r>
              <a:rPr lang="es-ES" dirty="0"/>
              <a:t>En esta sesión revisaremos qué es, qué problemas podemos resolver con él y como empezar a utilizarlo en nuestras soluciones sobre la Power </a:t>
            </a:r>
            <a:r>
              <a:rPr lang="en-US" dirty="0"/>
              <a:t>Platform</a:t>
            </a:r>
            <a:r>
              <a:rPr lang="es-ES" dirty="0"/>
              <a:t>, añadiendo aún más potencia a nuestros flujos de procesado de datos.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7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4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4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Ponente: Rocío Romero López - Valencia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Título: Cómo podemos optimizar los procesos de negocio con Microsoft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Power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Descripción: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 ya muchas organizaciones y muchas personas las que están utilizando Microsoft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para comunicarse, para organizar los documentos de los proyectos o departamentos, gestionar las tareas del día a día del equipo, etc. Y en este punto en el que ya somos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con Microsoft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queremos seguir avanzando y nos surgen las siguientes dudas: ¿será posible automatizar el proceso de aprobación documental dentro de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Tengo tantos procesos repetitivos que.... ¿Existirá alguna herramienta de las que se integran  en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permita realizar diferentes automatizaciones?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te surgen estas dudas, entonces no te pierdas esta sesión, ya que veremos cómo integrar Power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dentro de Microsoft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mejorar esos procesos de negocio y convertirnos en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en el uso de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😉  </a:t>
            </a:r>
          </a:p>
          <a:p>
            <a:endParaRPr lang="en-US" dirty="0"/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Ponente: Toni Granell - Palma de Mallorca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Título: Por el camino de Dynamics 365 se va a casa del CDS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Descripción: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¿Que fue antes? ¿El huevo o la gallina? Si hubiese de describir a un ancestro de la Power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duda citaría a Dynamics 365… Porque sin un modelo de datos como el CDM y un servicio de acceso a datos como CDS no estaríamos donde estamos. La Power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tiene un complemento que es mucho más que un simple complemento, ya que cuando vemos a Power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Dynamics 365 juntos hablamos de la Microsoft Business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Sería lo mismo que decir que Dynamics 365 tiene un complemento que es mucho más que un simple complemento. Porque el apellido es 365, pero el nombre es Microsoft…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9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7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8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2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24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73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4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Título de sesión&gt;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Nombre del/la ponente&gt;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>
                <a:latin typeface="Gill Sans MT" panose="020B0502020104020203" pitchFamily="34" charset="0"/>
              </a:rPr>
              <a:t>MADRID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099DEBE-706F-4D63-8F25-0C54EF9DC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16" y="797918"/>
            <a:ext cx="4019048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76214E5-0CCE-4155-A3F4-2FC8176EB4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 noProof="0" dirty="0"/>
              <a:t>Demo</a:t>
            </a:r>
            <a:endParaRPr lang="en-US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37A893D0-7147-4405-A9C9-D178DA21D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AD2D3AB-D161-462D-99AF-D4EAD2FD49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FEC53C6-B8CD-4447-8DC5-7D4753866A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F08CCB9-211D-4151-9311-B94072E271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20FBD3-9651-4541-B7B0-534852ADA6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BEA735-DD65-4B00-95E5-5E39519798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29495-A79B-4A76-BB7B-A7E891FCB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EB469-0190-45EF-A91B-07AA88523E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F94216-8228-4694-88EB-6AE34DAEBE60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23F87EC-C469-4B8B-8168-7F56B691C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Título de sesión&gt;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Nombre del/la ponente&gt;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>
                <a:latin typeface="Gill Sans MT" panose="020B0502020104020203" pitchFamily="34" charset="0"/>
              </a:rPr>
              <a:t>ESPAÑA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73585C0-7DB3-4856-9460-835C068C95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04" y="1201510"/>
            <a:ext cx="445832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6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DE8C5B-F3F5-4533-BDF7-2BA293EBE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" r="50000"/>
          <a:stretch/>
        </p:blipFill>
        <p:spPr>
          <a:xfrm>
            <a:off x="6414448" y="-1"/>
            <a:ext cx="5766376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2673717" y="6133006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 dirty="0"/>
              <a:t>Nombre del/la ponente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la sesión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351965-7EA0-4CBA-9985-9EDABEEA43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5038956"/>
            <a:ext cx="1334071" cy="13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ES" noProof="0" dirty="0"/>
              <a:t>Datos de presentador(a)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s-ES" noProof="0" dirty="0"/>
              <a:t>Datos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D1139AF-434E-4AA0-A54B-27EC1CCAEEDE}"/>
              </a:ext>
            </a:extLst>
          </p:cNvPr>
          <p:cNvSpPr txBox="1"/>
          <p:nvPr userDrawn="1"/>
        </p:nvSpPr>
        <p:spPr>
          <a:xfrm>
            <a:off x="2148965" y="6488668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735FDDD-9342-4BFD-AC48-5CEBCE0E4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" y="6116041"/>
            <a:ext cx="690685" cy="7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030043"/>
          </a:xfrm>
        </p:spPr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A35A0B-274F-4D53-BC38-443A621070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11918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 dirty="0"/>
              <a:t>Texto en el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421D883-C400-4FE8-A642-66621D79E6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50" r:id="rId3"/>
    <p:sldLayoutId id="2147483651" r:id="rId4"/>
    <p:sldLayoutId id="2147483666" r:id="rId5"/>
    <p:sldLayoutId id="2147483652" r:id="rId6"/>
    <p:sldLayoutId id="2147483653" r:id="rId7"/>
    <p:sldLayoutId id="2147483654" r:id="rId8"/>
    <p:sldLayoutId id="2147483655" r:id="rId9"/>
    <p:sldLayoutId id="2147483664" r:id="rId10"/>
    <p:sldLayoutId id="2147483665" r:id="rId11"/>
    <p:sldLayoutId id="2147483670" r:id="rId12"/>
    <p:sldLayoutId id="2147483671" r:id="rId13"/>
    <p:sldLayoutId id="2147483672" r:id="rId14"/>
    <p:sldLayoutId id="2147483674" r:id="rId15"/>
    <p:sldLayoutId id="2147483662" r:id="rId16"/>
    <p:sldLayoutId id="2147483661" r:id="rId17"/>
    <p:sldLayoutId id="2147483676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biusergroup.com/communities/community-home?CommunityKey=0c73199d-eee9-4ea8-8337-6923c09dc0a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www.meetup.com/es-ES/Power-BI-Barcelona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raul-martin-sarachaga-diaz-bbb12798_powerbi-dashboards-dataflows-activity-6659930649937395713-YKM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hyperlink" Target="https://trello.com/b/osqYPyEh/agile-open-virtual-2020-16-may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moed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pausempere/" TargetMode="External"/><Relationship Id="rId4" Type="http://schemas.openxmlformats.org/officeDocument/2006/relationships/hyperlink" Target="https://www.meetup.com/es-ES/Vigo-Microsoft-Power-Platform-User-Group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c&#237;oromerolopez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in/tgranell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6U3DN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Power-Platform-Madrid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way.office.com/pfaxaHaijsR8UPeE?ref=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kqay02p7E15AzFLsiCYYR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Vigo-Microsoft-Power-Platform-User-Grou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dhania-mamodaly_power-bi-novedades-abril-de-2020-activity-6666320160300777472-XmH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linkedin.com/posts/bravent_26-mayo-2020-webinar-c%C3%B3mo-analizar-datos-activity-6666696353755742208-wgX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73BA60-8795-4282-80C2-2A832DA3DD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Próximos encuentros</a:t>
            </a:r>
          </a:p>
          <a:p>
            <a:pPr lvl="1"/>
            <a:r>
              <a:rPr lang="es-ES" dirty="0"/>
              <a:t>PUG Albacete 29.05 18:00</a:t>
            </a:r>
          </a:p>
          <a:p>
            <a:pPr lvl="2"/>
            <a:r>
              <a:rPr lang="en-US" sz="1200" dirty="0">
                <a:hlinkClick r:id="rId3"/>
              </a:rPr>
              <a:t>https://www.pbiusergroup.com/communities/community-home?CommunityKey=0c73199d-eee9-4ea8-8337-6923c09dc0ad</a:t>
            </a:r>
            <a:endParaRPr lang="en-US" sz="1200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PUG Barcelona (TBD)</a:t>
            </a:r>
          </a:p>
          <a:p>
            <a:pPr lvl="2"/>
            <a:r>
              <a:rPr lang="en-US" sz="1200" dirty="0">
                <a:hlinkClick r:id="rId4"/>
              </a:rPr>
              <a:t>https://www.meetup.com/es-ES/Power-BI-Barcelona/</a:t>
            </a:r>
            <a:endParaRPr lang="es-ES" sz="1200" dirty="0"/>
          </a:p>
          <a:p>
            <a:pPr lvl="2"/>
            <a:r>
              <a:rPr lang="en-US" sz="1800" dirty="0"/>
              <a:t>"Power Query and M; The Lightsaber for the Data Jedi" by Reza Rad (from RADACAD)</a:t>
            </a:r>
            <a:endParaRPr lang="es-ES" sz="1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E05DEC-B2D2-447C-A353-4C1B2EE1B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007" y="4702028"/>
            <a:ext cx="6531985" cy="9630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2B6CBB-4E9A-4F37-BBC7-71228DC3F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655" y="2667990"/>
            <a:ext cx="3442687" cy="96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684B9-CF87-4051-A451-6C79F28C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Patrocinadores Power </a:t>
            </a:r>
            <a:r>
              <a:rPr lang="en-US" dirty="0"/>
              <a:t>Platform</a:t>
            </a:r>
            <a:r>
              <a:rPr lang="es-ES" dirty="0"/>
              <a:t> España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C879B-B86F-4797-A26C-2BF0F262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33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¡Muchas gracias! </a:t>
            </a:r>
            <a:r>
              <a:rPr lang="es-ES" dirty="0"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Si te animas a patrocinar, acércate, ganamos </a:t>
            </a:r>
            <a:r>
              <a:rPr lang="es-ES" dirty="0" err="1">
                <a:sym typeface="Wingdings" panose="05000000000000000000" pitchFamily="2" charset="2"/>
              </a:rPr>
              <a:t>tod@s</a:t>
            </a:r>
            <a:r>
              <a:rPr lang="es-ES" dirty="0">
                <a:sym typeface="Wingdings" panose="05000000000000000000" pitchFamily="2" charset="2"/>
              </a:rPr>
              <a:t> !!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C226596-C9C8-493A-A55E-A962487CA827}"/>
              </a:ext>
            </a:extLst>
          </p:cNvPr>
          <p:cNvSpPr/>
          <p:nvPr/>
        </p:nvSpPr>
        <p:spPr>
          <a:xfrm>
            <a:off x="2063189" y="5397500"/>
            <a:ext cx="785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8" name="Imagen 17" descr="Imagen que contiene diferente, amarillo, tabla, tren&#10;&#10;Descripción generada automáticamente">
            <a:extLst>
              <a:ext uri="{FF2B5EF4-FFF2-40B4-BE49-F238E27FC236}">
                <a16:creationId xmlns:a16="http://schemas.microsoft.com/office/drawing/2014/main" id="{4F2F0618-2F72-429E-9A98-6FC31A882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42" y="2506717"/>
            <a:ext cx="5306660" cy="23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fuera de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Crecemos !!! </a:t>
            </a:r>
          </a:p>
          <a:p>
            <a:pPr marL="457200" lvl="1" indent="0">
              <a:buNone/>
            </a:pPr>
            <a:r>
              <a:rPr lang="es-ES" dirty="0"/>
              <a:t>       👏👍🙂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7C98F0-1651-4A0A-B7E0-BA8A2744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95" y="1395168"/>
            <a:ext cx="5631971" cy="419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Eventos Power </a:t>
            </a:r>
            <a:r>
              <a:rPr lang="en-US" dirty="0"/>
              <a:t>Platform</a:t>
            </a:r>
            <a:r>
              <a:rPr lang="es-ES" dirty="0"/>
              <a:t> fuera de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Perú – Power BI Bootcamp 16.05</a:t>
            </a:r>
          </a:p>
          <a:p>
            <a:pPr lvl="2"/>
            <a:r>
              <a:rPr lang="en-US" sz="1300" dirty="0">
                <a:hlinkClick r:id="rId3"/>
              </a:rPr>
              <a:t>https://www.linkedin.com/posts/raul-martin-sarachaga-diaz-bbb12798_powerbi-dashboards-dataflows-activity-6659930649937395713-YKM1</a:t>
            </a:r>
            <a:r>
              <a:rPr lang="en-US" sz="1300" dirty="0"/>
              <a:t> </a:t>
            </a:r>
          </a:p>
          <a:p>
            <a:pPr lvl="1"/>
            <a:r>
              <a:rPr lang="en-US" dirty="0"/>
              <a:t>México – Open Virtual Agile 16.05</a:t>
            </a:r>
          </a:p>
          <a:p>
            <a:pPr lvl="2"/>
            <a:r>
              <a:rPr lang="en-US" sz="1300" dirty="0">
                <a:hlinkClick r:id="rId4"/>
              </a:rPr>
              <a:t>https://trello.com/b/osqYPyEh/agile-open-virtual-2020-16-mayo</a:t>
            </a:r>
            <a:endParaRPr lang="en-US" sz="13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s-ES" dirty="0"/>
              <a:t>Crecemos</a:t>
            </a:r>
            <a:r>
              <a:rPr lang="en-US" dirty="0"/>
              <a:t> </a:t>
            </a:r>
            <a:r>
              <a:rPr lang="en-US" dirty="0" err="1"/>
              <a:t>tod@s</a:t>
            </a:r>
            <a:r>
              <a:rPr lang="en-US" dirty="0"/>
              <a:t> </a:t>
            </a:r>
            <a:r>
              <a:rPr lang="es-ES" dirty="0"/>
              <a:t>👏👍🙂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A18A07-0D75-4FA8-B7DC-E9887A570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643" y="2758738"/>
            <a:ext cx="3366279" cy="25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9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 de hoy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b="1" dirty="0"/>
              <a:t>Sesión 1</a:t>
            </a:r>
            <a:r>
              <a:rPr lang="es-ES" dirty="0"/>
              <a:t>.- Buceando a fondo en el </a:t>
            </a:r>
            <a:r>
              <a:rPr lang="en-US" dirty="0"/>
              <a:t>Common Data Service</a:t>
            </a:r>
          </a:p>
          <a:p>
            <a:pPr lvl="1"/>
            <a:r>
              <a:rPr lang="es-ES" b="1" dirty="0"/>
              <a:t>Ponente</a:t>
            </a:r>
            <a:r>
              <a:rPr lang="es-ES" dirty="0"/>
              <a:t>: Marco Amoedo </a:t>
            </a:r>
            <a:r>
              <a:rPr lang="es-ES" dirty="0">
                <a:solidFill>
                  <a:srgbClr val="0070C0"/>
                </a:solidFill>
              </a:rPr>
              <a:t>@</a:t>
            </a:r>
            <a:r>
              <a:rPr lang="es-ES" dirty="0" err="1">
                <a:solidFill>
                  <a:srgbClr val="0070C0"/>
                </a:solidFill>
              </a:rPr>
              <a:t>marcoamoedo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/>
              <a:t>- Vigo</a:t>
            </a:r>
          </a:p>
          <a:p>
            <a:pPr lvl="2"/>
            <a:r>
              <a:rPr lang="es-ES" dirty="0">
                <a:hlinkClick r:id="rId3"/>
              </a:rPr>
              <a:t>https://www.linkedin.com/in/amoedo/</a:t>
            </a:r>
            <a:endParaRPr lang="es-ES" dirty="0"/>
          </a:p>
          <a:p>
            <a:pPr lvl="2"/>
            <a:r>
              <a:rPr lang="en-US" dirty="0"/>
              <a:t>Vigo Microsoft Power Platform User Group </a:t>
            </a:r>
          </a:p>
          <a:p>
            <a:pPr lvl="3"/>
            <a:r>
              <a:rPr lang="es-ES" dirty="0">
                <a:hlinkClick r:id="rId4"/>
              </a:rPr>
              <a:t>https://www.meetup.com/es-ES/Vigo-Microsoft-Power-Platform-User-Group/</a:t>
            </a:r>
            <a:endParaRPr lang="es-ES" dirty="0"/>
          </a:p>
          <a:p>
            <a:endParaRPr lang="es-ES" dirty="0"/>
          </a:p>
          <a:p>
            <a:r>
              <a:rPr lang="es-ES" b="1" dirty="0"/>
              <a:t>Sesión 2</a:t>
            </a:r>
            <a:r>
              <a:rPr lang="es-ES" dirty="0"/>
              <a:t>.- Power AI, tu nuevo amigo inteligente</a:t>
            </a:r>
          </a:p>
          <a:p>
            <a:pPr lvl="1"/>
            <a:r>
              <a:rPr lang="es-ES" b="1" dirty="0"/>
              <a:t>Ponente</a:t>
            </a:r>
            <a:r>
              <a:rPr lang="es-ES" dirty="0"/>
              <a:t>: Pau Sempere </a:t>
            </a:r>
            <a:r>
              <a:rPr lang="es-ES" dirty="0">
                <a:solidFill>
                  <a:srgbClr val="0070C0"/>
                </a:solidFill>
              </a:rPr>
              <a:t>@</a:t>
            </a:r>
            <a:r>
              <a:rPr lang="es-ES" dirty="0" err="1">
                <a:solidFill>
                  <a:srgbClr val="0070C0"/>
                </a:solidFill>
              </a:rPr>
              <a:t>pausempere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/>
              <a:t>- Alicante</a:t>
            </a:r>
          </a:p>
          <a:p>
            <a:pPr lvl="2"/>
            <a:r>
              <a:rPr lang="es-ES" dirty="0">
                <a:hlinkClick r:id="rId5"/>
              </a:rPr>
              <a:t>https://www.linkedin.com/in/pausempere/</a:t>
            </a:r>
            <a:endParaRPr lang="es-ES" dirty="0"/>
          </a:p>
          <a:p>
            <a:endParaRPr lang="es-ES" dirty="0"/>
          </a:p>
          <a:p>
            <a:r>
              <a:rPr lang="es-ES" dirty="0"/>
              <a:t>Te invitamos a que nos dejes tus:</a:t>
            </a:r>
          </a:p>
          <a:p>
            <a:pPr lvl="1"/>
            <a:r>
              <a:rPr lang="es-ES" dirty="0"/>
              <a:t>dudas, comentarios, aportaciones y recursos en el chat 👍🙂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5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sz="6000" dirty="0"/>
              <a:t>¡Que disfrutes del evento!</a:t>
            </a:r>
            <a:br>
              <a:rPr lang="es-ES" sz="6000" dirty="0"/>
            </a:br>
            <a:br>
              <a:rPr lang="es-ES" sz="6000" dirty="0"/>
            </a:br>
            <a:r>
              <a:rPr lang="es-ES" dirty="0"/>
              <a:t>👏👍🙂</a:t>
            </a:r>
            <a:endParaRPr lang="es-E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8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chemeClr val="bg1"/>
                </a:solidFill>
              </a:rPr>
              <a:t>Próximo encuentro</a:t>
            </a:r>
          </a:p>
        </p:txBody>
      </p:sp>
    </p:spTree>
    <p:extLst>
      <p:ext uri="{BB962C8B-B14F-4D97-AF65-F5344CB8AC3E}">
        <p14:creationId xmlns:p14="http://schemas.microsoft.com/office/powerpoint/2010/main" val="158133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Próximo encuentro online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Fecha</a:t>
            </a:r>
            <a:r>
              <a:rPr lang="es-ES" dirty="0"/>
              <a:t>: 28 de mayo 2020</a:t>
            </a:r>
          </a:p>
          <a:p>
            <a:pPr lvl="1"/>
            <a:r>
              <a:rPr lang="es-ES" b="1" dirty="0"/>
              <a:t>Sesión</a:t>
            </a:r>
            <a:r>
              <a:rPr lang="es-ES" dirty="0"/>
              <a:t>: Optimizando procesos de negocio con Microsoft </a:t>
            </a:r>
            <a:r>
              <a:rPr lang="es-ES" dirty="0" err="1"/>
              <a:t>Teams</a:t>
            </a:r>
            <a:r>
              <a:rPr lang="es-ES" dirty="0"/>
              <a:t> y Power </a:t>
            </a:r>
            <a:r>
              <a:rPr lang="es-ES" dirty="0" err="1"/>
              <a:t>Automate</a:t>
            </a:r>
            <a:endParaRPr lang="en-US" dirty="0"/>
          </a:p>
          <a:p>
            <a:pPr lvl="2"/>
            <a:r>
              <a:rPr lang="es-ES" b="1" dirty="0"/>
              <a:t>Ponente</a:t>
            </a:r>
            <a:r>
              <a:rPr lang="es-ES" dirty="0"/>
              <a:t>: Rocío Romero López </a:t>
            </a:r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rromero_lopez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 - Valencia</a:t>
            </a:r>
            <a:endParaRPr lang="en-US" dirty="0">
              <a:solidFill>
                <a:srgbClr val="0070C0"/>
              </a:solidFill>
            </a:endParaRPr>
          </a:p>
          <a:p>
            <a:pPr lvl="3"/>
            <a:r>
              <a:rPr lang="en-US" dirty="0">
                <a:hlinkClick r:id="rId3"/>
              </a:rPr>
              <a:t>https://www.linkedin.com/in/</a:t>
            </a:r>
            <a:r>
              <a:rPr lang="en-US" dirty="0" err="1">
                <a:hlinkClick r:id="rId3"/>
              </a:rPr>
              <a:t>rocíoromerolopez</a:t>
            </a:r>
            <a:r>
              <a:rPr lang="en-US" dirty="0">
                <a:hlinkClick r:id="rId3"/>
              </a:rPr>
              <a:t>/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s-ES" b="1" dirty="0"/>
              <a:t>Sesión</a:t>
            </a:r>
            <a:r>
              <a:rPr lang="es-ES" dirty="0"/>
              <a:t>: Por el camino de Dynamics 365 se va a casa del CDS</a:t>
            </a:r>
            <a:endParaRPr lang="en-US" dirty="0"/>
          </a:p>
          <a:p>
            <a:pPr lvl="2"/>
            <a:r>
              <a:rPr lang="es-ES" b="1" dirty="0"/>
              <a:t>Ponente</a:t>
            </a:r>
            <a:r>
              <a:rPr lang="es-ES" dirty="0"/>
              <a:t>: Toni Granell </a:t>
            </a:r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tgranell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Palma de Mallorca</a:t>
            </a:r>
            <a:endParaRPr lang="es-ES" dirty="0"/>
          </a:p>
          <a:p>
            <a:pPr lvl="3"/>
            <a:r>
              <a:rPr lang="en-US" dirty="0">
                <a:hlinkClick r:id="rId4"/>
              </a:rPr>
              <a:t>https://www.linkedin.com/in/tgranell/</a:t>
            </a:r>
            <a:endParaRPr lang="en-US" dirty="0"/>
          </a:p>
          <a:p>
            <a:pPr lvl="2"/>
            <a:endParaRPr lang="en-US" dirty="0"/>
          </a:p>
          <a:p>
            <a:r>
              <a:rPr lang="es-ES" dirty="0"/>
              <a:t>👍🙂 </a:t>
            </a:r>
            <a:r>
              <a:rPr lang="es-ES" b="1" dirty="0"/>
              <a:t>Trae tus dudas y preguntas </a:t>
            </a:r>
            <a:r>
              <a:rPr lang="es-ES" dirty="0"/>
              <a:t>🤔🤷‍♀🤷‍♂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214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chemeClr val="bg1"/>
                </a:solidFill>
              </a:rPr>
              <a:t>¿Preguntas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2615150"/>
          </a:xfrm>
        </p:spPr>
        <p:txBody>
          <a:bodyPr>
            <a:normAutofit fontScale="90000"/>
          </a:bodyPr>
          <a:lstStyle/>
          <a:p>
            <a:pPr algn="ctr"/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No olvides, por favor, rellenar la encuesta: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sz="8900" dirty="0">
                <a:solidFill>
                  <a:srgbClr val="732773"/>
                </a:solidFill>
              </a:rPr>
              <a:t> </a:t>
            </a:r>
            <a:r>
              <a:rPr lang="es-ES" sz="2700" dirty="0">
                <a:solidFill>
                  <a:srgbClr val="732773"/>
                </a:solidFill>
                <a:hlinkClick r:id="rId2"/>
              </a:rPr>
              <a:t>https://bit.ly/2T6U3DN</a:t>
            </a:r>
            <a:r>
              <a:rPr lang="es-ES" sz="2700" dirty="0">
                <a:solidFill>
                  <a:srgbClr val="732773"/>
                </a:solidFill>
              </a:rPr>
              <a:t> </a:t>
            </a:r>
            <a:br>
              <a:rPr lang="es-ES" sz="1600" dirty="0">
                <a:solidFill>
                  <a:srgbClr val="732773"/>
                </a:solidFill>
              </a:rPr>
            </a:b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Muchas gracias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👏</a:t>
            </a:r>
            <a:br>
              <a:rPr lang="es-ES" dirty="0">
                <a:solidFill>
                  <a:srgbClr val="732773"/>
                </a:solidFill>
              </a:rPr>
            </a:br>
            <a:endParaRPr lang="es-ES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34022C-84C3-4354-9F8C-297196241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24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261515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732773"/>
                </a:solidFill>
              </a:rPr>
              <a:t>Muchas gracias por venir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👏</a:t>
            </a:r>
            <a:br>
              <a:rPr lang="es-ES" dirty="0">
                <a:solidFill>
                  <a:srgbClr val="732773"/>
                </a:solidFill>
              </a:rPr>
            </a:b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Hasta la próxima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🖐</a:t>
            </a:r>
          </a:p>
        </p:txBody>
      </p:sp>
    </p:spTree>
    <p:extLst>
      <p:ext uri="{BB962C8B-B14F-4D97-AF65-F5344CB8AC3E}">
        <p14:creationId xmlns:p14="http://schemas.microsoft.com/office/powerpoint/2010/main" val="100212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Madrid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https://www.meetup.com/es-ES/Power-Platform-Madrid/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93BBB-3543-4615-AD85-A754994C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413" y="365126"/>
            <a:ext cx="2502401" cy="14411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11864F-D135-47BE-9EA5-7325CB461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633" y="1395168"/>
            <a:ext cx="1333500" cy="571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EBE9A8-79C0-45D5-A177-C26728E92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239" y="2385209"/>
            <a:ext cx="5743575" cy="3228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DA824A-0940-4F63-8B03-2A406DD24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497" y="2394734"/>
            <a:ext cx="45529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684B9-CF87-4051-A451-6C79F28C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Patrocinadores Power </a:t>
            </a:r>
            <a:r>
              <a:rPr lang="en-US" dirty="0"/>
              <a:t>Platform</a:t>
            </a:r>
            <a:r>
              <a:rPr lang="es-ES" dirty="0"/>
              <a:t> Madrid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C879B-B86F-4797-A26C-2BF0F262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33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¡Muchas gracias! </a:t>
            </a:r>
            <a:r>
              <a:rPr lang="es-ES" dirty="0"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Si te animas a patrocinar, acércate, ganamos </a:t>
            </a:r>
            <a:r>
              <a:rPr lang="es-ES" dirty="0" err="1">
                <a:sym typeface="Wingdings" panose="05000000000000000000" pitchFamily="2" charset="2"/>
              </a:rPr>
              <a:t>tod@s</a:t>
            </a:r>
            <a:r>
              <a:rPr lang="es-ES" dirty="0">
                <a:sym typeface="Wingdings" panose="05000000000000000000" pitchFamily="2" charset="2"/>
              </a:rPr>
              <a:t> !!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C226596-C9C8-493A-A55E-A962487CA827}"/>
              </a:ext>
            </a:extLst>
          </p:cNvPr>
          <p:cNvSpPr/>
          <p:nvPr/>
        </p:nvSpPr>
        <p:spPr>
          <a:xfrm>
            <a:off x="2063189" y="5397500"/>
            <a:ext cx="785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2" name="Imagen 11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80A2994E-BF4B-4C69-A9C9-833393FC8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12" y="2313603"/>
            <a:ext cx="1485202" cy="624505"/>
          </a:xfrm>
          <a:prstGeom prst="rect">
            <a:avLst/>
          </a:prstGeom>
        </p:spPr>
      </p:pic>
      <p:pic>
        <p:nvPicPr>
          <p:cNvPr id="14" name="Imagen 13" descr="Imagen que contiene luz, dibujo&#10;&#10;Descripción generada automáticamente">
            <a:extLst>
              <a:ext uri="{FF2B5EF4-FFF2-40B4-BE49-F238E27FC236}">
                <a16:creationId xmlns:a16="http://schemas.microsoft.com/office/drawing/2014/main" id="{71FC3405-223B-46F6-8298-AC1EAB0F3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47" y="2083891"/>
            <a:ext cx="2472974" cy="1083930"/>
          </a:xfrm>
          <a:prstGeom prst="rect">
            <a:avLst/>
          </a:prstGeom>
        </p:spPr>
      </p:pic>
      <p:pic>
        <p:nvPicPr>
          <p:cNvPr id="16" name="Imagen 15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E395ACA-9496-4969-8908-E7100886F4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2" b="36773"/>
          <a:stretch/>
        </p:blipFill>
        <p:spPr>
          <a:xfrm>
            <a:off x="1383191" y="4058391"/>
            <a:ext cx="2679850" cy="365738"/>
          </a:xfrm>
          <a:prstGeom prst="rect">
            <a:avLst/>
          </a:prstGeom>
        </p:spPr>
      </p:pic>
      <p:pic>
        <p:nvPicPr>
          <p:cNvPr id="18" name="Imagen 17" descr="Imagen que contiene diferente, amarillo, tabla, tren&#10;&#10;Descripción generada automáticamente">
            <a:extLst>
              <a:ext uri="{FF2B5EF4-FFF2-40B4-BE49-F238E27FC236}">
                <a16:creationId xmlns:a16="http://schemas.microsoft.com/office/drawing/2014/main" id="{4F2F0618-2F72-429E-9A98-6FC31A882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66" y="3440778"/>
            <a:ext cx="3484310" cy="15749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A3C272-11D1-4502-AAE5-753B3D5F4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31" y="3239227"/>
            <a:ext cx="1825209" cy="6639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8675D14-8AC5-4572-8B83-F7F763639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31" y="4153312"/>
            <a:ext cx="2340843" cy="6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  <a:p>
            <a:pPr lvl="1"/>
            <a:r>
              <a:rPr lang="en-US" dirty="0">
                <a:hlinkClick r:id="rId3"/>
              </a:rPr>
              <a:t>https://sway.office.com/pfaxaHaijsR8UPeE?ref=Link</a:t>
            </a:r>
            <a:r>
              <a:rPr lang="en-US" dirty="0"/>
              <a:t>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4E5613-1FA0-438A-BBD8-1EC86B38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0" y="2386972"/>
            <a:ext cx="4123650" cy="25945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A58EA9-F191-4419-8D78-935E148CF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80" y="2386972"/>
            <a:ext cx="4040833" cy="2594579"/>
          </a:xfrm>
          <a:prstGeom prst="rect">
            <a:avLst/>
          </a:prstGeom>
        </p:spPr>
      </p:pic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757725AB-C4BA-4DB1-9DF6-9226E67C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32218"/>
              </p:ext>
            </p:extLst>
          </p:nvPr>
        </p:nvGraphicFramePr>
        <p:xfrm>
          <a:off x="4803747" y="2386972"/>
          <a:ext cx="2816045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045">
                  <a:extLst>
                    <a:ext uri="{9D8B030D-6E8A-4147-A177-3AD203B41FA5}">
                      <a16:colId xmlns:a16="http://schemas.microsoft.com/office/drawing/2014/main" val="739739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Global Power </a:t>
                      </a:r>
                      <a:r>
                        <a:rPr lang="en-US" sz="1400" noProof="0" dirty="0"/>
                        <a:t>Platform</a:t>
                      </a:r>
                      <a:r>
                        <a:rPr lang="es-ES" sz="1400" dirty="0"/>
                        <a:t> </a:t>
                      </a:r>
                      <a:r>
                        <a:rPr lang="en-US" sz="1400" noProof="0" dirty="0"/>
                        <a:t>Bootcamp</a:t>
                      </a:r>
                      <a:r>
                        <a:rPr lang="es-ES" sz="1400" dirty="0"/>
                        <a:t> </a:t>
                      </a:r>
                    </a:p>
                    <a:p>
                      <a:r>
                        <a:rPr lang="es-ES" sz="1400" dirty="0"/>
                        <a:t>España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13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Alicante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92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Barcelona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Madrid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1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Málaga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9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Palma de Mallorca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81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Valladolid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14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Zaragoza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5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94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Canal</a:t>
            </a:r>
          </a:p>
          <a:p>
            <a:pPr lvl="1"/>
            <a:r>
              <a:rPr lang="en-US" dirty="0">
                <a:hlinkClick r:id="rId3"/>
              </a:rPr>
              <a:t>https://www.youtube.com/channel/UCkqay02p7E15AzFLsiCYYRA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B927AD-8B0B-4EBD-8A06-BF77E1ADC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443" y="1395168"/>
            <a:ext cx="1724025" cy="495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386B0C-7000-4874-9A81-EE8AE949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105" y="2377900"/>
            <a:ext cx="6331789" cy="33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0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C02863A-3E96-44C5-81DB-AD580052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Crecemos !!! </a:t>
            </a:r>
          </a:p>
          <a:p>
            <a:pPr marL="457200" lvl="1" indent="0">
              <a:buNone/>
            </a:pPr>
            <a:r>
              <a:rPr lang="es-ES" dirty="0"/>
              <a:t>       👏👍🙂</a:t>
            </a:r>
            <a:endParaRPr lang="en-US" dirty="0"/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33A863-69E8-4C22-AF46-F49705CAE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73" y="1395168"/>
            <a:ext cx="4894454" cy="43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Crecemos en 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  <a:p>
            <a:pPr lvl="1"/>
            <a:r>
              <a:rPr lang="es-ES" dirty="0"/>
              <a:t>Bilbao</a:t>
            </a:r>
          </a:p>
          <a:p>
            <a:pPr lvl="1"/>
            <a:r>
              <a:rPr lang="es-ES" dirty="0"/>
              <a:t>Vigo</a:t>
            </a:r>
          </a:p>
          <a:p>
            <a:pPr lvl="2"/>
            <a:r>
              <a:rPr lang="en-US" dirty="0">
                <a:hlinkClick r:id="rId3"/>
              </a:rPr>
              <a:t>https://www.meetup.com/es-ES/Vigo-Microsoft-Power-Platform-User-Group/</a:t>
            </a:r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Alicante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C4D731-46D7-4644-96BD-3D7E0D1B8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69" y="1595830"/>
            <a:ext cx="2665652" cy="9163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F3ABB28-6EDE-4656-844F-50F957362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669" y="3173443"/>
            <a:ext cx="2665652" cy="15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6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Próximos encuentros</a:t>
            </a:r>
          </a:p>
          <a:p>
            <a:pPr lvl="1"/>
            <a:r>
              <a:rPr lang="es-ES" dirty="0"/>
              <a:t>Novedades Power BI, 15.05 por </a:t>
            </a:r>
            <a:r>
              <a:rPr lang="en-US" dirty="0"/>
              <a:t>Dhania </a:t>
            </a:r>
            <a:r>
              <a:rPr lang="en-US" dirty="0" err="1"/>
              <a:t>Mamodaly</a:t>
            </a:r>
            <a:endParaRPr lang="en-US" dirty="0"/>
          </a:p>
          <a:p>
            <a:pPr lvl="2"/>
            <a:r>
              <a:rPr lang="es-ES" sz="1200" dirty="0">
                <a:hlinkClick r:id="rId3"/>
              </a:rPr>
              <a:t>https://www.linkedin.com/posts/dhania-mamodaly_power-bi-novedades-abril-de-2020-activity-6666320160300777472-XmHT</a:t>
            </a:r>
            <a:endParaRPr lang="es-ES" sz="1200" dirty="0"/>
          </a:p>
          <a:p>
            <a:pPr lvl="2"/>
            <a:endParaRPr lang="es-ES" sz="1200" dirty="0"/>
          </a:p>
          <a:p>
            <a:pPr lvl="2"/>
            <a:endParaRPr lang="es-ES" sz="1200" dirty="0"/>
          </a:p>
          <a:p>
            <a:pPr lvl="2"/>
            <a:endParaRPr lang="es-ES" sz="1200" dirty="0"/>
          </a:p>
          <a:p>
            <a:pPr lvl="2"/>
            <a:endParaRPr lang="es-ES" sz="1200" dirty="0"/>
          </a:p>
          <a:p>
            <a:pPr lvl="2"/>
            <a:endParaRPr lang="es-ES" sz="1200" dirty="0"/>
          </a:p>
          <a:p>
            <a:pPr lvl="2"/>
            <a:endParaRPr lang="es-ES" sz="1200" dirty="0"/>
          </a:p>
          <a:p>
            <a:pPr lvl="1"/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Málaga y </a:t>
            </a:r>
            <a:r>
              <a:rPr lang="en-US" dirty="0" err="1"/>
              <a:t>Bravent</a:t>
            </a:r>
            <a:endParaRPr lang="en-US" dirty="0"/>
          </a:p>
          <a:p>
            <a:pPr lvl="2"/>
            <a:r>
              <a:rPr lang="es-ES" sz="1200" dirty="0">
                <a:hlinkClick r:id="rId4"/>
              </a:rPr>
              <a:t>https://www.linkedin.com/posts/bravent_26-mayo-2020-webinar-c%C3%B3mo-analizar-datos-activity-6666696353755742208-wgXP</a:t>
            </a:r>
            <a:r>
              <a:rPr lang="es-ES" sz="1200" dirty="0"/>
              <a:t> </a:t>
            </a:r>
          </a:p>
          <a:p>
            <a:pPr marL="914400" lvl="2" indent="0">
              <a:buNone/>
            </a:pPr>
            <a:endParaRPr lang="es-ES" sz="1200" dirty="0"/>
          </a:p>
          <a:p>
            <a:pPr marL="914400" lvl="2" indent="0">
              <a:buNone/>
            </a:pPr>
            <a:r>
              <a:rPr lang="es-ES" sz="1200" dirty="0"/>
              <a:t> </a:t>
            </a:r>
          </a:p>
          <a:p>
            <a:pPr marL="914400" lvl="2" indent="0">
              <a:buNone/>
            </a:pPr>
            <a:endParaRPr lang="es-ES" sz="1200" dirty="0"/>
          </a:p>
          <a:p>
            <a:pPr marL="914400" lvl="2" indent="0">
              <a:buNone/>
            </a:pPr>
            <a:endParaRPr lang="es-ES" sz="1200" dirty="0"/>
          </a:p>
          <a:p>
            <a:pPr marL="914400" lvl="2" indent="0">
              <a:buNone/>
            </a:pPr>
            <a:endParaRPr lang="es-ES" sz="1200" dirty="0"/>
          </a:p>
          <a:p>
            <a:pPr marL="914400" lvl="2" indent="0">
              <a:buNone/>
            </a:pPr>
            <a:endParaRPr lang="es-ES" sz="1200" dirty="0"/>
          </a:p>
          <a:p>
            <a:pPr lvl="1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66819C-39A3-4801-944F-757E3DB38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977" y="2719446"/>
            <a:ext cx="2076719" cy="118153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47EC499-76D5-48E5-81F0-7916C3CED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977" y="4540810"/>
            <a:ext cx="2618101" cy="12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06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E84158197BABA4EA2B708322E54A03F" ma:contentTypeVersion="2" ma:contentTypeDescription="Crear nuevo documento." ma:contentTypeScope="" ma:versionID="755762fb118efa2856966d6174521dfa">
  <xsd:schema xmlns:xsd="http://www.w3.org/2001/XMLSchema" xmlns:xs="http://www.w3.org/2001/XMLSchema" xmlns:p="http://schemas.microsoft.com/office/2006/metadata/properties" xmlns:ns2="7a01c6eb-1391-4765-b6d1-bfdbdbbea19e" targetNamespace="http://schemas.microsoft.com/office/2006/metadata/properties" ma:root="true" ma:fieldsID="d992aa6afa1e6febfe2b02dbdd3ae9e5" ns2:_="">
    <xsd:import namespace="7a01c6eb-1391-4765-b6d1-bfdbdbbea1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1c6eb-1391-4765-b6d1-bfdbdbbea1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BD89D9-7255-4D5A-82E5-E966CAEE4330}">
  <ds:schemaRefs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eff05f76-6d47-4c14-8e78-d46dfaef9bdc"/>
    <ds:schemaRef ds:uri="3fec88e2-7b8b-42c8-bdb2-d65384baa0ab"/>
  </ds:schemaRefs>
</ds:datastoreItem>
</file>

<file path=customXml/itemProps2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ED9824-6E81-4B93-98E6-2FD8D66E33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1c6eb-1391-4765-b6d1-bfdbdbbea1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5021</TotalTime>
  <Words>1013</Words>
  <Application>Microsoft Office PowerPoint</Application>
  <PresentationFormat>Panorámica</PresentationFormat>
  <Paragraphs>153</Paragraphs>
  <Slides>20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Presentación de PowerPoint</vt:lpstr>
      <vt:lpstr>Presentación de PowerPoint</vt:lpstr>
      <vt:lpstr>Power Platform Madrid</vt:lpstr>
      <vt:lpstr>Patrocinadores Power Platform Madrid</vt:lpstr>
      <vt:lpstr>Power Platform España</vt:lpstr>
      <vt:lpstr>Power Platform España</vt:lpstr>
      <vt:lpstr>Power Platform España</vt:lpstr>
      <vt:lpstr>Crecemos en Power Platform España</vt:lpstr>
      <vt:lpstr>Power Platform España</vt:lpstr>
      <vt:lpstr>Power Platform España</vt:lpstr>
      <vt:lpstr>Patrocinadores Power Platform España</vt:lpstr>
      <vt:lpstr>Power Platform fuera de España</vt:lpstr>
      <vt:lpstr>Eventos Power Platform fuera de España</vt:lpstr>
      <vt:lpstr>Sesiones de hoy</vt:lpstr>
      <vt:lpstr>¡Que disfrutes del evento!  👏👍🙂</vt:lpstr>
      <vt:lpstr>Próximo encuentro</vt:lpstr>
      <vt:lpstr>Próximo encuentro online</vt:lpstr>
      <vt:lpstr>¿Preguntas?</vt:lpstr>
      <vt:lpstr> No olvides, por favor, rellenar la encuesta:  https://bit.ly/2T6U3DN   Muchas gracias 👏 </vt:lpstr>
      <vt:lpstr>Muchas gracias por venir 👏  Hasta la próxima 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Raquel Alvear Boix</cp:lastModifiedBy>
  <cp:revision>135</cp:revision>
  <dcterms:created xsi:type="dcterms:W3CDTF">2020-02-08T21:32:28Z</dcterms:created>
  <dcterms:modified xsi:type="dcterms:W3CDTF">2020-05-21T21:00:07Z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0x010100DE84158197BABA4EA2B708322E54A03F</vt:lpwstr>
  </property>
</Properties>
</file>